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1/4/2023</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9487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401452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1/4/2023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39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073728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1/4/2023</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1558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92332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791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06774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1/4/2023</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60912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1/4/2023</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21841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1/4/2023</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3632301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1/4/2023</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176547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9">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1">
            <a:extLst>
              <a:ext uri="{FF2B5EF4-FFF2-40B4-BE49-F238E27FC236}">
                <a16:creationId xmlns:a16="http://schemas.microsoft.com/office/drawing/2014/main" id="{57851D67-7085-40E2-B146-F91433A2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1500"/>
            <a:ext cx="7534656" cy="511290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3">
            <a:extLst>
              <a:ext uri="{FF2B5EF4-FFF2-40B4-BE49-F238E27FC236}">
                <a16:creationId xmlns:a16="http://schemas.microsoft.com/office/drawing/2014/main" id="{362F176A-9349-4CD7-8042-59C0200C8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0904" y="-4078"/>
            <a:ext cx="4641096"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4E9A171F-91A7-42F8-B25C-E38B244E7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43823AE-D5B4-433A-8F53-21F46B1D434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43466" y="2381030"/>
            <a:ext cx="6224713" cy="2445848"/>
          </a:xfrm>
          <a:prstGeom prst="rect">
            <a:avLst/>
          </a:prstGeom>
        </p:spPr>
      </p:pic>
      <p:sp>
        <p:nvSpPr>
          <p:cNvPr id="27" name="Rectangle 17">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7" y="1095508"/>
            <a:ext cx="4606533"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6D9603-C9A1-4C10-B8FA-3912BE1B3787}"/>
              </a:ext>
            </a:extLst>
          </p:cNvPr>
          <p:cNvSpPr>
            <a:spLocks noGrp="1"/>
          </p:cNvSpPr>
          <p:nvPr>
            <p:ph type="ctrTitle"/>
          </p:nvPr>
        </p:nvSpPr>
        <p:spPr>
          <a:xfrm>
            <a:off x="7973503" y="1709530"/>
            <a:ext cx="3754671" cy="2528515"/>
          </a:xfrm>
        </p:spPr>
        <p:txBody>
          <a:bodyPr anchor="b">
            <a:normAutofit/>
          </a:bodyPr>
          <a:lstStyle/>
          <a:p>
            <a:r>
              <a:rPr lang="en-US" sz="3600" dirty="0">
                <a:solidFill>
                  <a:schemeClr val="bg1"/>
                </a:solidFill>
              </a:rPr>
              <a:t>“How-To”</a:t>
            </a:r>
            <a:br>
              <a:rPr lang="en-US" sz="3600" dirty="0">
                <a:solidFill>
                  <a:schemeClr val="bg1"/>
                </a:solidFill>
              </a:rPr>
            </a:br>
            <a:r>
              <a:rPr lang="en-US" sz="3600" dirty="0">
                <a:solidFill>
                  <a:schemeClr val="bg1"/>
                </a:solidFill>
              </a:rPr>
              <a:t> of CE’s</a:t>
            </a:r>
          </a:p>
        </p:txBody>
      </p:sp>
      <p:sp>
        <p:nvSpPr>
          <p:cNvPr id="28" name="Rectangle 19">
            <a:extLst>
              <a:ext uri="{FF2B5EF4-FFF2-40B4-BE49-F238E27FC236}">
                <a16:creationId xmlns:a16="http://schemas.microsoft.com/office/drawing/2014/main" id="{9C969C2C-E7E3-4052-87D4-61E733EC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555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E62D-C0B5-4AE7-AC21-86A9A1BC2C26}"/>
              </a:ext>
            </a:extLst>
          </p:cNvPr>
          <p:cNvSpPr>
            <a:spLocks noGrp="1"/>
          </p:cNvSpPr>
          <p:nvPr>
            <p:ph type="title"/>
          </p:nvPr>
        </p:nvSpPr>
        <p:spPr>
          <a:xfrm>
            <a:off x="642918" y="705113"/>
            <a:ext cx="3411973" cy="2862322"/>
          </a:xfrm>
        </p:spPr>
        <p:txBody>
          <a:bodyPr/>
          <a:lstStyle/>
          <a:p>
            <a:r>
              <a:rPr lang="en-US" dirty="0">
                <a:solidFill>
                  <a:schemeClr val="accent1">
                    <a:lumMod val="50000"/>
                  </a:schemeClr>
                </a:solidFill>
              </a:rPr>
              <a:t>Filing a New Course</a:t>
            </a:r>
          </a:p>
        </p:txBody>
      </p:sp>
      <p:sp>
        <p:nvSpPr>
          <p:cNvPr id="6" name="TextBox 5">
            <a:extLst>
              <a:ext uri="{FF2B5EF4-FFF2-40B4-BE49-F238E27FC236}">
                <a16:creationId xmlns:a16="http://schemas.microsoft.com/office/drawing/2014/main" id="{BDEF988E-5126-4536-8C0C-683A4D575262}"/>
              </a:ext>
            </a:extLst>
          </p:cNvPr>
          <p:cNvSpPr txBox="1"/>
          <p:nvPr/>
        </p:nvSpPr>
        <p:spPr>
          <a:xfrm>
            <a:off x="566668" y="4107551"/>
            <a:ext cx="3627828" cy="1477328"/>
          </a:xfrm>
          <a:prstGeom prst="rect">
            <a:avLst/>
          </a:prstGeom>
          <a:noFill/>
        </p:spPr>
        <p:txBody>
          <a:bodyPr wrap="square">
            <a:spAutoFit/>
          </a:bodyPr>
          <a:lstStyle/>
          <a:p>
            <a:r>
              <a:rPr lang="en-US" b="1" i="1" dirty="0"/>
              <a:t>All requests for course approval must be submitted at least 30 calendar days in advance of the requested approval date.</a:t>
            </a:r>
          </a:p>
        </p:txBody>
      </p:sp>
      <p:sp>
        <p:nvSpPr>
          <p:cNvPr id="8" name="TextBox 7">
            <a:extLst>
              <a:ext uri="{FF2B5EF4-FFF2-40B4-BE49-F238E27FC236}">
                <a16:creationId xmlns:a16="http://schemas.microsoft.com/office/drawing/2014/main" id="{D1591ACE-CBA0-4D9A-97C9-E54B8FAC155F}"/>
              </a:ext>
            </a:extLst>
          </p:cNvPr>
          <p:cNvSpPr txBox="1"/>
          <p:nvPr/>
        </p:nvSpPr>
        <p:spPr>
          <a:xfrm>
            <a:off x="5218157" y="797149"/>
            <a:ext cx="6094602" cy="3139321"/>
          </a:xfrm>
          <a:prstGeom prst="rect">
            <a:avLst/>
          </a:prstGeom>
          <a:noFill/>
        </p:spPr>
        <p:txBody>
          <a:bodyPr wrap="square">
            <a:spAutoFit/>
          </a:bodyPr>
          <a:lstStyle/>
          <a:p>
            <a:r>
              <a:rPr lang="en-US" b="1" dirty="0"/>
              <a:t>Submit the following items to the NABIP Ohio office via fax (216) 803-9900 or email Mary@nabipohio.org</a:t>
            </a:r>
          </a:p>
          <a:p>
            <a:endParaRPr lang="en-US" dirty="0"/>
          </a:p>
          <a:p>
            <a:pPr marL="285750" indent="-285750">
              <a:buFont typeface="Arial" panose="020B0604020202020204" pitchFamily="34" charset="0"/>
              <a:buChar char="•"/>
            </a:pPr>
            <a:r>
              <a:rPr lang="en-US" b="1" dirty="0"/>
              <a:t>Course Offering Schedule</a:t>
            </a:r>
          </a:p>
          <a:p>
            <a:pPr marL="742950" lvl="1" indent="-285750">
              <a:buFont typeface="Arial" panose="020B0604020202020204" pitchFamily="34" charset="0"/>
              <a:buChar char="•"/>
            </a:pPr>
            <a:r>
              <a:rPr lang="en-US" dirty="0"/>
              <a:t>Course title, location, schedule, contact person &amp; phone number</a:t>
            </a:r>
          </a:p>
          <a:p>
            <a:pPr marL="742950" lvl="1" indent="-285750">
              <a:buFont typeface="Arial" panose="020B0604020202020204" pitchFamily="34" charset="0"/>
              <a:buChar char="•"/>
            </a:pPr>
            <a:r>
              <a:rPr lang="en-US" dirty="0"/>
              <a:t>Form available at ohioahu.org/how-to-new-course</a:t>
            </a:r>
            <a:endParaRPr lang="en-US" b="1" dirty="0"/>
          </a:p>
          <a:p>
            <a:pPr marL="285750" indent="-285750">
              <a:buFont typeface="Arial" panose="020B0604020202020204" pitchFamily="34" charset="0"/>
              <a:buChar char="•"/>
            </a:pPr>
            <a:r>
              <a:rPr lang="en-US" b="1" dirty="0"/>
              <a:t>Course Outline</a:t>
            </a:r>
          </a:p>
          <a:p>
            <a:pPr marL="742950" lvl="1" indent="-285750">
              <a:buFont typeface="Arial" panose="020B0604020202020204" pitchFamily="34" charset="0"/>
              <a:buChar char="•"/>
            </a:pPr>
            <a:r>
              <a:rPr lang="en-US" dirty="0"/>
              <a:t>Include time for each topic listed</a:t>
            </a:r>
          </a:p>
        </p:txBody>
      </p:sp>
      <p:sp>
        <p:nvSpPr>
          <p:cNvPr id="10" name="TextBox 9">
            <a:extLst>
              <a:ext uri="{FF2B5EF4-FFF2-40B4-BE49-F238E27FC236}">
                <a16:creationId xmlns:a16="http://schemas.microsoft.com/office/drawing/2014/main" id="{D94B4630-FD94-41F7-B3AB-B4100CFCA662}"/>
              </a:ext>
            </a:extLst>
          </p:cNvPr>
          <p:cNvSpPr txBox="1"/>
          <p:nvPr/>
        </p:nvSpPr>
        <p:spPr>
          <a:xfrm>
            <a:off x="5218157" y="3969052"/>
            <a:ext cx="6094602" cy="1754326"/>
          </a:xfrm>
          <a:prstGeom prst="rect">
            <a:avLst/>
          </a:prstGeom>
          <a:noFill/>
        </p:spPr>
        <p:txBody>
          <a:bodyPr wrap="square">
            <a:spAutoFit/>
          </a:bodyPr>
          <a:lstStyle/>
          <a:p>
            <a:r>
              <a:rPr lang="en-US" b="1" i="1" dirty="0"/>
              <a:t>If there is a change in class date, location or instructor you must notify the NABIP Ohio Chapter office immediately.</a:t>
            </a:r>
          </a:p>
          <a:p>
            <a:endParaRPr lang="en-US" b="1" i="1" dirty="0"/>
          </a:p>
          <a:p>
            <a:r>
              <a:rPr lang="en-US" b="1" i="1" dirty="0"/>
              <a:t>Course content MAY NOT be changed from the original submission for CE credit.</a:t>
            </a:r>
          </a:p>
        </p:txBody>
      </p:sp>
    </p:spTree>
    <p:extLst>
      <p:ext uri="{BB962C8B-B14F-4D97-AF65-F5344CB8AC3E}">
        <p14:creationId xmlns:p14="http://schemas.microsoft.com/office/powerpoint/2010/main" val="406615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E62D-C0B5-4AE7-AC21-86A9A1BC2C26}"/>
              </a:ext>
            </a:extLst>
          </p:cNvPr>
          <p:cNvSpPr>
            <a:spLocks noGrp="1"/>
          </p:cNvSpPr>
          <p:nvPr>
            <p:ph type="title"/>
          </p:nvPr>
        </p:nvSpPr>
        <p:spPr>
          <a:xfrm>
            <a:off x="529826" y="852868"/>
            <a:ext cx="3411973" cy="3061544"/>
          </a:xfrm>
        </p:spPr>
        <p:txBody>
          <a:bodyPr>
            <a:normAutofit fontScale="90000"/>
          </a:bodyPr>
          <a:lstStyle/>
          <a:p>
            <a:r>
              <a:rPr lang="en-US" dirty="0">
                <a:solidFill>
                  <a:schemeClr val="accent1">
                    <a:lumMod val="50000"/>
                  </a:schemeClr>
                </a:solidFill>
              </a:rPr>
              <a:t>Scheduling an Approved Course</a:t>
            </a:r>
          </a:p>
        </p:txBody>
      </p:sp>
      <p:sp>
        <p:nvSpPr>
          <p:cNvPr id="6" name="TextBox 5">
            <a:extLst>
              <a:ext uri="{FF2B5EF4-FFF2-40B4-BE49-F238E27FC236}">
                <a16:creationId xmlns:a16="http://schemas.microsoft.com/office/drawing/2014/main" id="{BDEF988E-5126-4536-8C0C-683A4D575262}"/>
              </a:ext>
            </a:extLst>
          </p:cNvPr>
          <p:cNvSpPr txBox="1"/>
          <p:nvPr/>
        </p:nvSpPr>
        <p:spPr>
          <a:xfrm>
            <a:off x="529827" y="4620091"/>
            <a:ext cx="3411973" cy="1477328"/>
          </a:xfrm>
          <a:prstGeom prst="rect">
            <a:avLst/>
          </a:prstGeom>
          <a:noFill/>
        </p:spPr>
        <p:txBody>
          <a:bodyPr wrap="square">
            <a:spAutoFit/>
          </a:bodyPr>
          <a:lstStyle/>
          <a:p>
            <a:r>
              <a:rPr lang="en-US" b="1" i="1" dirty="0"/>
              <a:t>Existing Course offerings must be received at least 10 days in advance of the date the course will be held to file a new class.</a:t>
            </a:r>
          </a:p>
        </p:txBody>
      </p:sp>
      <p:sp>
        <p:nvSpPr>
          <p:cNvPr id="8" name="TextBox 7">
            <a:extLst>
              <a:ext uri="{FF2B5EF4-FFF2-40B4-BE49-F238E27FC236}">
                <a16:creationId xmlns:a16="http://schemas.microsoft.com/office/drawing/2014/main" id="{D1591ACE-CBA0-4D9A-97C9-E54B8FAC155F}"/>
              </a:ext>
            </a:extLst>
          </p:cNvPr>
          <p:cNvSpPr txBox="1"/>
          <p:nvPr/>
        </p:nvSpPr>
        <p:spPr>
          <a:xfrm>
            <a:off x="5089810" y="2094087"/>
            <a:ext cx="6094602" cy="2585323"/>
          </a:xfrm>
          <a:prstGeom prst="rect">
            <a:avLst/>
          </a:prstGeom>
          <a:noFill/>
        </p:spPr>
        <p:txBody>
          <a:bodyPr wrap="square">
            <a:spAutoFit/>
          </a:bodyPr>
          <a:lstStyle/>
          <a:p>
            <a:r>
              <a:rPr lang="en-US" b="1" dirty="0"/>
              <a:t>Submit the following items to the </a:t>
            </a:r>
            <a:r>
              <a:rPr lang="en-US" i="1" dirty="0"/>
              <a:t>NABIP Ohio Chapter</a:t>
            </a:r>
            <a:r>
              <a:rPr lang="en-US" dirty="0"/>
              <a:t> </a:t>
            </a:r>
            <a:r>
              <a:rPr lang="en-US" b="1" dirty="0"/>
              <a:t>office via fax (216) 803-9900 or email Mary@nabipohio.org</a:t>
            </a:r>
          </a:p>
          <a:p>
            <a:endParaRPr lang="en-US" dirty="0"/>
          </a:p>
          <a:p>
            <a:pPr marL="285750" indent="-285750">
              <a:buFont typeface="Arial" panose="020B0604020202020204" pitchFamily="34" charset="0"/>
              <a:buChar char="•"/>
            </a:pPr>
            <a:r>
              <a:rPr lang="en-US" b="1" dirty="0"/>
              <a:t>Course Offering Schedule</a:t>
            </a:r>
          </a:p>
          <a:p>
            <a:pPr marL="742950" lvl="1" indent="-285750">
              <a:buFont typeface="Arial" panose="020B0604020202020204" pitchFamily="34" charset="0"/>
              <a:buChar char="•"/>
            </a:pPr>
            <a:r>
              <a:rPr lang="en-US" dirty="0"/>
              <a:t>Course title, location, schedule, contact person &amp; phone number</a:t>
            </a:r>
          </a:p>
          <a:p>
            <a:pPr marL="742950" lvl="1" indent="-285750">
              <a:buFont typeface="Arial" panose="020B0604020202020204" pitchFamily="34" charset="0"/>
              <a:buChar char="•"/>
            </a:pPr>
            <a:r>
              <a:rPr lang="en-US" dirty="0"/>
              <a:t>Form available at ohioahu.org/how-to-new-course</a:t>
            </a:r>
            <a:endParaRPr lang="en-US" b="1" dirty="0"/>
          </a:p>
        </p:txBody>
      </p:sp>
      <p:sp>
        <p:nvSpPr>
          <p:cNvPr id="10" name="TextBox 9">
            <a:extLst>
              <a:ext uri="{FF2B5EF4-FFF2-40B4-BE49-F238E27FC236}">
                <a16:creationId xmlns:a16="http://schemas.microsoft.com/office/drawing/2014/main" id="{D94B4630-FD94-41F7-B3AB-B4100CFCA662}"/>
              </a:ext>
            </a:extLst>
          </p:cNvPr>
          <p:cNvSpPr txBox="1"/>
          <p:nvPr/>
        </p:nvSpPr>
        <p:spPr>
          <a:xfrm>
            <a:off x="5202901" y="4553412"/>
            <a:ext cx="6094602" cy="1754326"/>
          </a:xfrm>
          <a:prstGeom prst="rect">
            <a:avLst/>
          </a:prstGeom>
          <a:noFill/>
        </p:spPr>
        <p:txBody>
          <a:bodyPr wrap="square">
            <a:spAutoFit/>
          </a:bodyPr>
          <a:lstStyle/>
          <a:p>
            <a:r>
              <a:rPr lang="en-US" b="1" i="1" dirty="0"/>
              <a:t>If there is a change in class date, location or instructor you must notify the NABIP Ohio Chapter  office immediately.</a:t>
            </a:r>
          </a:p>
          <a:p>
            <a:endParaRPr lang="en-US" b="1" i="1" dirty="0"/>
          </a:p>
          <a:p>
            <a:r>
              <a:rPr lang="en-US" b="1" i="1" dirty="0"/>
              <a:t>Course content MAY NOT be changed from the original submission for CE credit.</a:t>
            </a:r>
          </a:p>
        </p:txBody>
      </p:sp>
      <p:sp>
        <p:nvSpPr>
          <p:cNvPr id="9" name="TextBox 8">
            <a:extLst>
              <a:ext uri="{FF2B5EF4-FFF2-40B4-BE49-F238E27FC236}">
                <a16:creationId xmlns:a16="http://schemas.microsoft.com/office/drawing/2014/main" id="{8C17689D-AFFC-4731-9A06-F386BCC76089}"/>
              </a:ext>
            </a:extLst>
          </p:cNvPr>
          <p:cNvSpPr txBox="1"/>
          <p:nvPr/>
        </p:nvSpPr>
        <p:spPr>
          <a:xfrm>
            <a:off x="5089810" y="364766"/>
            <a:ext cx="6486997" cy="1477328"/>
          </a:xfrm>
          <a:prstGeom prst="rect">
            <a:avLst/>
          </a:prstGeom>
          <a:noFill/>
        </p:spPr>
        <p:txBody>
          <a:bodyPr wrap="square">
            <a:spAutoFit/>
          </a:bodyPr>
          <a:lstStyle/>
          <a:p>
            <a:r>
              <a:rPr lang="en-US" dirty="0"/>
              <a:t>Course outlines are available at </a:t>
            </a:r>
          </a:p>
          <a:p>
            <a:r>
              <a:rPr lang="en-US" dirty="0"/>
              <a:t>nabipohio.org/</a:t>
            </a:r>
            <a:r>
              <a:rPr lang="en-US" dirty="0" err="1"/>
              <a:t>ce</a:t>
            </a:r>
            <a:r>
              <a:rPr lang="en-US" dirty="0"/>
              <a:t>-courses-speakers or can be requested from the NABIP Ohio Chapter office.  </a:t>
            </a:r>
            <a:r>
              <a:rPr lang="en-US" i="1" dirty="0"/>
              <a:t>Courses may not be substantially altered (changes that would alter the content or time allocations or topics)</a:t>
            </a:r>
          </a:p>
        </p:txBody>
      </p:sp>
    </p:spTree>
    <p:extLst>
      <p:ext uri="{BB962C8B-B14F-4D97-AF65-F5344CB8AC3E}">
        <p14:creationId xmlns:p14="http://schemas.microsoft.com/office/powerpoint/2010/main" val="81913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786F82F-1B47-46ED-8EAE-53EF71E59E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F1BAF6F-6275-4646-9C59-331B29B9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3B59E90-C2E6-4C7B-B62A-9A39E4D13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41B2979-9B0F-4F3C-A912-A0A5339D7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0"/>
            <a:ext cx="1000102" cy="4224461"/>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0D88D065-482C-41CF-99A2-50EFB1B94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1626" y="1616940"/>
            <a:ext cx="11190374" cy="418256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0B15B07-5DFC-49A7-83E7-33AE560DDD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89632" y="3669992"/>
            <a:ext cx="4224528"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3E1A6E1-A101-407D-9872-0506425C7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4974" y="0"/>
            <a:ext cx="4667026" cy="1631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49E4F89-BD43-4E3D-88E8-6C7E8AA9F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DEE50F3-2B44-470D-B7F7-5D80C87C7372}"/>
              </a:ext>
            </a:extLst>
          </p:cNvPr>
          <p:cNvSpPr txBox="1"/>
          <p:nvPr/>
        </p:nvSpPr>
        <p:spPr>
          <a:xfrm>
            <a:off x="1264824" y="1699510"/>
            <a:ext cx="6083932" cy="4005004"/>
          </a:xfrm>
          <a:prstGeom prst="rect">
            <a:avLst/>
          </a:prstGeom>
        </p:spPr>
        <p:txBody>
          <a:bodyPr vert="horz" lIns="109728" tIns="109728" rIns="109728" bIns="91440" rtlCol="0" anchor="t">
            <a:normAutofit fontScale="92500" lnSpcReduction="20000"/>
          </a:bodyPr>
          <a:lstStyle/>
          <a:p>
            <a:pPr indent="-285750">
              <a:lnSpc>
                <a:spcPct val="130000"/>
              </a:lnSpc>
              <a:spcBef>
                <a:spcPts val="930"/>
              </a:spcBef>
              <a:buFont typeface="Corbel" panose="020B0503020204020204" pitchFamily="34" charset="0"/>
              <a:buChar char="•"/>
            </a:pPr>
            <a:r>
              <a:rPr lang="en-US" sz="1900" spc="150" dirty="0">
                <a:solidFill>
                  <a:schemeClr val="tx1">
                    <a:lumMod val="75000"/>
                    <a:lumOff val="25000"/>
                  </a:schemeClr>
                </a:solidFill>
              </a:rPr>
              <a:t>Please turn off your cell phones</a:t>
            </a:r>
          </a:p>
          <a:p>
            <a:pPr indent="-285750">
              <a:lnSpc>
                <a:spcPct val="130000"/>
              </a:lnSpc>
              <a:spcBef>
                <a:spcPts val="930"/>
              </a:spcBef>
              <a:buFont typeface="Corbel" panose="020B0503020204020204" pitchFamily="34" charset="0"/>
              <a:buChar char="•"/>
            </a:pPr>
            <a:r>
              <a:rPr lang="en-US" sz="1900" spc="150" dirty="0">
                <a:solidFill>
                  <a:schemeClr val="tx1">
                    <a:lumMod val="75000"/>
                    <a:lumOff val="25000"/>
                  </a:schemeClr>
                </a:solidFill>
              </a:rPr>
              <a:t>Please keep all unrelated reading material out of sight</a:t>
            </a:r>
          </a:p>
          <a:p>
            <a:pPr indent="-285750">
              <a:lnSpc>
                <a:spcPct val="130000"/>
              </a:lnSpc>
              <a:spcBef>
                <a:spcPts val="930"/>
              </a:spcBef>
              <a:buFont typeface="Corbel" panose="020B0503020204020204" pitchFamily="34" charset="0"/>
              <a:buChar char="•"/>
            </a:pPr>
            <a:r>
              <a:rPr lang="en-US" sz="1900" spc="150" dirty="0">
                <a:solidFill>
                  <a:schemeClr val="tx1">
                    <a:lumMod val="75000"/>
                    <a:lumOff val="25000"/>
                  </a:schemeClr>
                </a:solidFill>
              </a:rPr>
              <a:t>Please refrain from unrelated side conversations</a:t>
            </a:r>
          </a:p>
          <a:p>
            <a:pPr indent="-285750">
              <a:lnSpc>
                <a:spcPct val="130000"/>
              </a:lnSpc>
              <a:spcBef>
                <a:spcPts val="930"/>
              </a:spcBef>
              <a:buFont typeface="Corbel" panose="020B0503020204020204" pitchFamily="34" charset="0"/>
              <a:buChar char="•"/>
            </a:pPr>
            <a:r>
              <a:rPr lang="en-US" sz="1900" spc="150" dirty="0">
                <a:solidFill>
                  <a:schemeClr val="tx1">
                    <a:lumMod val="75000"/>
                    <a:lumOff val="25000"/>
                  </a:schemeClr>
                </a:solidFill>
              </a:rPr>
              <a:t>Please sign in and out of each session for credit using your correct NPN number</a:t>
            </a:r>
          </a:p>
          <a:p>
            <a:pPr indent="-285750">
              <a:lnSpc>
                <a:spcPct val="130000"/>
              </a:lnSpc>
              <a:spcBef>
                <a:spcPts val="930"/>
              </a:spcBef>
              <a:buFont typeface="Corbel" panose="020B0503020204020204" pitchFamily="34" charset="0"/>
              <a:buChar char="•"/>
            </a:pPr>
            <a:r>
              <a:rPr lang="en-US" sz="1900" spc="150" dirty="0">
                <a:solidFill>
                  <a:schemeClr val="tx1">
                    <a:lumMod val="75000"/>
                    <a:lumOff val="25000"/>
                  </a:schemeClr>
                </a:solidFill>
              </a:rPr>
              <a:t>Webinars: You MUST pay attention to the entire presentation and INTERACT when requested. Failure to do so will result in not receiving your credit.</a:t>
            </a:r>
          </a:p>
          <a:p>
            <a:pPr>
              <a:lnSpc>
                <a:spcPct val="130000"/>
              </a:lnSpc>
              <a:spcBef>
                <a:spcPts val="930"/>
              </a:spcBef>
              <a:buFont typeface="Corbel" panose="020B0503020204020204" pitchFamily="34" charset="0"/>
            </a:pPr>
            <a:endParaRPr lang="en-US" sz="1100" spc="150" dirty="0">
              <a:solidFill>
                <a:schemeClr val="tx1">
                  <a:lumMod val="75000"/>
                  <a:lumOff val="25000"/>
                </a:schemeClr>
              </a:solidFill>
            </a:endParaRPr>
          </a:p>
        </p:txBody>
      </p:sp>
      <p:pic>
        <p:nvPicPr>
          <p:cNvPr id="11" name="Picture 10">
            <a:extLst>
              <a:ext uri="{FF2B5EF4-FFF2-40B4-BE49-F238E27FC236}">
                <a16:creationId xmlns:a16="http://schemas.microsoft.com/office/drawing/2014/main" id="{16125A23-8613-4C5E-9BA1-725607D66B9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034745" y="3002157"/>
            <a:ext cx="3668998" cy="1441642"/>
          </a:xfrm>
          <a:prstGeom prst="rect">
            <a:avLst/>
          </a:prstGeom>
        </p:spPr>
      </p:pic>
      <p:sp>
        <p:nvSpPr>
          <p:cNvPr id="32" name="Rectangle 31">
            <a:extLst>
              <a:ext uri="{FF2B5EF4-FFF2-40B4-BE49-F238E27FC236}">
                <a16:creationId xmlns:a16="http://schemas.microsoft.com/office/drawing/2014/main" id="{71153701-84AC-48F8-BF95-FD091301A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842394"/>
            <a:ext cx="7498081" cy="1009249"/>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25FF1E9-6522-482B-A20C-EA7AF7CAA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60CEDF7-1225-4242-8C30-EA518372A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7995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2CFBC4B-80F4-4B23-AFDA-31BCAE235E07}"/>
              </a:ext>
            </a:extLst>
          </p:cNvPr>
          <p:cNvSpPr txBox="1"/>
          <p:nvPr/>
        </p:nvSpPr>
        <p:spPr>
          <a:xfrm>
            <a:off x="930821" y="696660"/>
            <a:ext cx="6094602" cy="523220"/>
          </a:xfrm>
          <a:prstGeom prst="rect">
            <a:avLst/>
          </a:prstGeom>
          <a:noFill/>
        </p:spPr>
        <p:txBody>
          <a:bodyPr wrap="square">
            <a:spAutoFit/>
          </a:bodyPr>
          <a:lstStyle/>
          <a:p>
            <a:pPr>
              <a:spcAft>
                <a:spcPts val="600"/>
              </a:spcAft>
            </a:pPr>
            <a:r>
              <a:rPr lang="en-US" sz="2800" dirty="0">
                <a:solidFill>
                  <a:schemeClr val="accent1">
                    <a:lumMod val="50000"/>
                  </a:schemeClr>
                </a:solidFill>
              </a:rPr>
              <a:t>CE Code of Conduct</a:t>
            </a:r>
          </a:p>
        </p:txBody>
      </p:sp>
      <p:sp>
        <p:nvSpPr>
          <p:cNvPr id="10" name="TextBox 9">
            <a:extLst>
              <a:ext uri="{FF2B5EF4-FFF2-40B4-BE49-F238E27FC236}">
                <a16:creationId xmlns:a16="http://schemas.microsoft.com/office/drawing/2014/main" id="{B70E2321-38B4-4D44-A6D8-9766D551103A}"/>
              </a:ext>
            </a:extLst>
          </p:cNvPr>
          <p:cNvSpPr txBox="1"/>
          <p:nvPr/>
        </p:nvSpPr>
        <p:spPr>
          <a:xfrm>
            <a:off x="236039" y="5890220"/>
            <a:ext cx="7179830" cy="954107"/>
          </a:xfrm>
          <a:prstGeom prst="rect">
            <a:avLst/>
          </a:prstGeom>
          <a:noFill/>
        </p:spPr>
        <p:txBody>
          <a:bodyPr wrap="square">
            <a:spAutoFit/>
          </a:bodyPr>
          <a:lstStyle/>
          <a:p>
            <a:pPr>
              <a:spcAft>
                <a:spcPts val="600"/>
              </a:spcAft>
            </a:pPr>
            <a:r>
              <a:rPr lang="en-US" sz="1400" dirty="0"/>
              <a:t>NABIP, NABIP Ohio and Prometric are not responsible for anyone not receiving their CE credit. That is the decision of the applicable state department based on audit reviews and recommendations. Attendee conduct is taken into account as the instructor should eliminate any distractions. </a:t>
            </a:r>
          </a:p>
        </p:txBody>
      </p:sp>
    </p:spTree>
    <p:extLst>
      <p:ext uri="{BB962C8B-B14F-4D97-AF65-F5344CB8AC3E}">
        <p14:creationId xmlns:p14="http://schemas.microsoft.com/office/powerpoint/2010/main" val="204741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C06BCF-7320-499B-88F4-B5CA302B7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0554E2E-2922-4366-AD14-32C37F7334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78"/>
            <a:ext cx="3027529"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C3BBE59-66D8-4F8B-8E84-90E9DFCD21C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710581" y="1095508"/>
            <a:ext cx="6448557" cy="4983950"/>
          </a:xfrm>
          <a:prstGeom prst="rect">
            <a:avLst/>
          </a:prstGeom>
        </p:spPr>
      </p:pic>
      <p:sp>
        <p:nvSpPr>
          <p:cNvPr id="12" name="Rectangle 11">
            <a:extLst>
              <a:ext uri="{FF2B5EF4-FFF2-40B4-BE49-F238E27FC236}">
                <a16:creationId xmlns:a16="http://schemas.microsoft.com/office/drawing/2014/main" id="{AF0FF6D8-83C6-4E16-A659-121582CA0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90470" y="6144405"/>
            <a:ext cx="9201530" cy="71359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697F9F0-BF9E-41B1-A538-7AFA9E965D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052464"/>
            <a:ext cx="3039062" cy="51151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9D0FB2B-1753-41DC-BEA8-7B80EF89D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909C433-6200-400E-ACC5-60A5004869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0328808-6121-4268-B0D0-AB78E2170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1944" y="3396996"/>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EBEB763-4845-4E24-B7A6-32771FE39197}"/>
              </a:ext>
            </a:extLst>
          </p:cNvPr>
          <p:cNvSpPr txBox="1"/>
          <p:nvPr/>
        </p:nvSpPr>
        <p:spPr>
          <a:xfrm>
            <a:off x="401086" y="2739263"/>
            <a:ext cx="2315297" cy="1077218"/>
          </a:xfrm>
          <a:prstGeom prst="rect">
            <a:avLst/>
          </a:prstGeom>
          <a:noFill/>
        </p:spPr>
        <p:txBody>
          <a:bodyPr wrap="square" rtlCol="0">
            <a:spAutoFit/>
          </a:bodyPr>
          <a:lstStyle/>
          <a:p>
            <a:r>
              <a:rPr lang="en-US" sz="3200" dirty="0">
                <a:solidFill>
                  <a:schemeClr val="bg1"/>
                </a:solidFill>
              </a:rPr>
              <a:t>Sign In / Out Sheet</a:t>
            </a:r>
          </a:p>
        </p:txBody>
      </p:sp>
      <p:sp>
        <p:nvSpPr>
          <p:cNvPr id="13" name="TextBox 12">
            <a:extLst>
              <a:ext uri="{FF2B5EF4-FFF2-40B4-BE49-F238E27FC236}">
                <a16:creationId xmlns:a16="http://schemas.microsoft.com/office/drawing/2014/main" id="{8CD5DA9A-63CC-453B-96A3-E5C85B38FF92}"/>
              </a:ext>
            </a:extLst>
          </p:cNvPr>
          <p:cNvSpPr txBox="1"/>
          <p:nvPr/>
        </p:nvSpPr>
        <p:spPr>
          <a:xfrm>
            <a:off x="5011207" y="300094"/>
            <a:ext cx="8784585" cy="646331"/>
          </a:xfrm>
          <a:prstGeom prst="rect">
            <a:avLst/>
          </a:prstGeom>
          <a:noFill/>
        </p:spPr>
        <p:txBody>
          <a:bodyPr wrap="square">
            <a:spAutoFit/>
          </a:bodyPr>
          <a:lstStyle/>
          <a:p>
            <a:r>
              <a:rPr lang="en-US" dirty="0"/>
              <a:t>Print your name legibly</a:t>
            </a:r>
          </a:p>
          <a:p>
            <a:r>
              <a:rPr lang="en-US" dirty="0"/>
              <a:t>Enter your correct National Producer No. (NPN)</a:t>
            </a:r>
          </a:p>
        </p:txBody>
      </p:sp>
      <p:sp>
        <p:nvSpPr>
          <p:cNvPr id="15" name="TextBox 14">
            <a:extLst>
              <a:ext uri="{FF2B5EF4-FFF2-40B4-BE49-F238E27FC236}">
                <a16:creationId xmlns:a16="http://schemas.microsoft.com/office/drawing/2014/main" id="{4AFD112A-C449-47D2-9A86-20E2EAB91A0D}"/>
              </a:ext>
            </a:extLst>
          </p:cNvPr>
          <p:cNvSpPr txBox="1"/>
          <p:nvPr/>
        </p:nvSpPr>
        <p:spPr>
          <a:xfrm>
            <a:off x="5011207" y="6320474"/>
            <a:ext cx="6094602" cy="369332"/>
          </a:xfrm>
          <a:prstGeom prst="rect">
            <a:avLst/>
          </a:prstGeom>
          <a:noFill/>
        </p:spPr>
        <p:txBody>
          <a:bodyPr wrap="square">
            <a:spAutoFit/>
          </a:bodyPr>
          <a:lstStyle/>
          <a:p>
            <a:r>
              <a:rPr lang="en-US" dirty="0"/>
              <a:t>Sign out after the session for credit </a:t>
            </a:r>
          </a:p>
        </p:txBody>
      </p:sp>
    </p:spTree>
    <p:extLst>
      <p:ext uri="{BB962C8B-B14F-4D97-AF65-F5344CB8AC3E}">
        <p14:creationId xmlns:p14="http://schemas.microsoft.com/office/powerpoint/2010/main" val="391965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786F82F-1B47-46ED-8EAE-53EF71E59E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F1BAF6F-6275-4646-9C59-331B29B9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D66848E-BBE3-4241-8B06-A202B6BA7678}"/>
              </a:ext>
            </a:extLst>
          </p:cNvPr>
          <p:cNvSpPr>
            <a:spLocks noGrp="1"/>
          </p:cNvSpPr>
          <p:nvPr>
            <p:ph type="title"/>
          </p:nvPr>
        </p:nvSpPr>
        <p:spPr>
          <a:xfrm>
            <a:off x="1535371" y="1044054"/>
            <a:ext cx="10013709" cy="1030360"/>
          </a:xfrm>
        </p:spPr>
        <p:txBody>
          <a:bodyPr vert="horz" lIns="109728" tIns="109728" rIns="109728" bIns="91440" rtlCol="0" anchor="ctr">
            <a:normAutofit/>
          </a:bodyPr>
          <a:lstStyle/>
          <a:p>
            <a:r>
              <a:rPr lang="en-US">
                <a:solidFill>
                  <a:schemeClr val="bg1"/>
                </a:solidFill>
              </a:rPr>
              <a:t>After the Course</a:t>
            </a:r>
          </a:p>
        </p:txBody>
      </p:sp>
      <p:sp>
        <p:nvSpPr>
          <p:cNvPr id="25" name="Rectangle 24">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7E11A06-E572-409D-A805-776BE4C31518}"/>
              </a:ext>
            </a:extLst>
          </p:cNvPr>
          <p:cNvSpPr txBox="1"/>
          <p:nvPr/>
        </p:nvSpPr>
        <p:spPr>
          <a:xfrm>
            <a:off x="1535371" y="2702257"/>
            <a:ext cx="9935571" cy="3426158"/>
          </a:xfrm>
          <a:prstGeom prst="rect">
            <a:avLst/>
          </a:prstGeom>
        </p:spPr>
        <p:txBody>
          <a:bodyPr vert="horz" lIns="109728" tIns="109728" rIns="109728" bIns="91440" rtlCol="0" anchor="t">
            <a:normAutofit/>
          </a:bodyPr>
          <a:lstStyle/>
          <a:p>
            <a:pPr>
              <a:lnSpc>
                <a:spcPct val="140000"/>
              </a:lnSpc>
              <a:spcBef>
                <a:spcPts val="930"/>
              </a:spcBef>
              <a:buFont typeface="Corbel" panose="020B0503020204020204" pitchFamily="34" charset="0"/>
            </a:pPr>
            <a:r>
              <a:rPr lang="en-US" b="1" i="1" spc="150" dirty="0">
                <a:solidFill>
                  <a:schemeClr val="tx1">
                    <a:lumMod val="75000"/>
                    <a:lumOff val="25000"/>
                  </a:schemeClr>
                </a:solidFill>
              </a:rPr>
              <a:t>Submit the sign in/out sheets AND a typed Attendance Roster to the NABIP Ohio Chapter office within one week following the class date. Documents should be emailed to mary@nabipohio.org.</a:t>
            </a:r>
          </a:p>
          <a:p>
            <a:pPr>
              <a:lnSpc>
                <a:spcPct val="140000"/>
              </a:lnSpc>
              <a:spcBef>
                <a:spcPts val="930"/>
              </a:spcBef>
              <a:buFont typeface="Corbel" panose="020B0503020204020204" pitchFamily="34" charset="0"/>
            </a:pPr>
            <a:r>
              <a:rPr lang="en-US" b="1" i="1" spc="150" dirty="0">
                <a:solidFill>
                  <a:schemeClr val="tx1">
                    <a:lumMod val="75000"/>
                    <a:lumOff val="25000"/>
                  </a:schemeClr>
                </a:solidFill>
              </a:rPr>
              <a:t>Sign in/out sheet can be found </a:t>
            </a:r>
            <a:r>
              <a:rPr lang="en-US" b="1" i="1" spc="150">
                <a:solidFill>
                  <a:schemeClr val="tx1">
                    <a:lumMod val="75000"/>
                    <a:lumOff val="25000"/>
                  </a:schemeClr>
                </a:solidFill>
              </a:rPr>
              <a:t>at nabipohio.</a:t>
            </a:r>
            <a:r>
              <a:rPr lang="en-US" b="1" i="1" spc="150" dirty="0">
                <a:solidFill>
                  <a:schemeClr val="tx1">
                    <a:lumMod val="75000"/>
                    <a:lumOff val="25000"/>
                  </a:schemeClr>
                </a:solidFill>
              </a:rPr>
              <a:t>org/how-to-new-course</a:t>
            </a:r>
          </a:p>
        </p:txBody>
      </p:sp>
      <p:sp>
        <p:nvSpPr>
          <p:cNvPr id="10" name="TextBox 9">
            <a:extLst>
              <a:ext uri="{FF2B5EF4-FFF2-40B4-BE49-F238E27FC236}">
                <a16:creationId xmlns:a16="http://schemas.microsoft.com/office/drawing/2014/main" id="{1D914471-0D95-4697-B303-468DA749ECAE}"/>
              </a:ext>
            </a:extLst>
          </p:cNvPr>
          <p:cNvSpPr txBox="1"/>
          <p:nvPr/>
        </p:nvSpPr>
        <p:spPr>
          <a:xfrm>
            <a:off x="1535369" y="5015880"/>
            <a:ext cx="9765307" cy="923330"/>
          </a:xfrm>
          <a:prstGeom prst="rect">
            <a:avLst/>
          </a:prstGeom>
          <a:noFill/>
        </p:spPr>
        <p:txBody>
          <a:bodyPr wrap="square">
            <a:spAutoFit/>
          </a:bodyPr>
          <a:lstStyle/>
          <a:p>
            <a:pPr>
              <a:spcAft>
                <a:spcPts val="600"/>
              </a:spcAft>
            </a:pPr>
            <a:r>
              <a:rPr lang="en-US" b="1" dirty="0">
                <a:solidFill>
                  <a:schemeClr val="accent1">
                    <a:lumMod val="50000"/>
                  </a:schemeClr>
                </a:solidFill>
              </a:rPr>
              <a:t>NOTE:  </a:t>
            </a:r>
            <a:r>
              <a:rPr lang="en-US" dirty="0"/>
              <a:t>ODI and/or Thomson Prometric periodically will audit continuing education classes.  Their representative will identify themselves and may attend any course for the purpose of an audit without paying a fee.</a:t>
            </a:r>
            <a:endParaRPr lang="en-US"/>
          </a:p>
        </p:txBody>
      </p:sp>
    </p:spTree>
    <p:extLst>
      <p:ext uri="{BB962C8B-B14F-4D97-AF65-F5344CB8AC3E}">
        <p14:creationId xmlns:p14="http://schemas.microsoft.com/office/powerpoint/2010/main" val="3894211561"/>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otalTime>32</TotalTime>
  <Words>503</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Meiryo</vt:lpstr>
      <vt:lpstr>Arial</vt:lpstr>
      <vt:lpstr>Corbel</vt:lpstr>
      <vt:lpstr>ShojiVTI</vt:lpstr>
      <vt:lpstr>“How-To”  of CE’s</vt:lpstr>
      <vt:lpstr>Filing a New Course</vt:lpstr>
      <vt:lpstr>Scheduling an Approved Course</vt:lpstr>
      <vt:lpstr>PowerPoint Presentation</vt:lpstr>
      <vt:lpstr>PowerPoint Presentation</vt:lpstr>
      <vt:lpstr>After the Course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“How-To”  of CE’s</dc:title>
  <dc:creator>Becky McWilliam</dc:creator>
  <cp:lastModifiedBy>Becky McWilliam</cp:lastModifiedBy>
  <cp:revision>14</cp:revision>
  <dcterms:created xsi:type="dcterms:W3CDTF">2021-03-23T13:16:28Z</dcterms:created>
  <dcterms:modified xsi:type="dcterms:W3CDTF">2023-01-04T16:24:40Z</dcterms:modified>
</cp:coreProperties>
</file>